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2" r:id="rId4"/>
    <p:sldId id="264" r:id="rId5"/>
    <p:sldId id="263" r:id="rId6"/>
    <p:sldId id="266" r:id="rId7"/>
    <p:sldId id="258" r:id="rId8"/>
    <p:sldId id="259" r:id="rId9"/>
    <p:sldId id="261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4/26/2016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4/26/2016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4/26/2016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4/26/2016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4/26/2016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4/26/2016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4/26/2016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4/26/2016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4/26/2016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4/26/2016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4/26/2016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4/26/2016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4/26/2016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4/26/2016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4/26/2016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4/26/2016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4/26/2016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4/26/2016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1.xml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10.mp4"/><Relationship Id="rId2" Type="http://schemas.openxmlformats.org/officeDocument/2006/relationships/tags" Target="../tags/tag10.xml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11.mp4"/><Relationship Id="rId2" Type="http://schemas.openxmlformats.org/officeDocument/2006/relationships/tags" Target="../tags/tag11.xml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openxmlformats.org/officeDocument/2006/relationships/tags" Target="../tags/tag2.xml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2" Type="http://schemas.openxmlformats.org/officeDocument/2006/relationships/tags" Target="../tags/tag3.xml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4.mp4"/><Relationship Id="rId7" Type="http://schemas.openxmlformats.org/officeDocument/2006/relationships/image" Target="../media/image7.png"/><Relationship Id="rId2" Type="http://schemas.openxmlformats.org/officeDocument/2006/relationships/tags" Target="../tags/tag4.xml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2" Type="http://schemas.openxmlformats.org/officeDocument/2006/relationships/tags" Target="../tags/tag5.xml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6.mp4"/><Relationship Id="rId7" Type="http://schemas.openxmlformats.org/officeDocument/2006/relationships/image" Target="../media/image7.png"/><Relationship Id="rId2" Type="http://schemas.openxmlformats.org/officeDocument/2006/relationships/tags" Target="../tags/tag6.xml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7.mp4"/><Relationship Id="rId2" Type="http://schemas.openxmlformats.org/officeDocument/2006/relationships/tags" Target="../tags/tag7.xml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8.mp4"/><Relationship Id="rId2" Type="http://schemas.openxmlformats.org/officeDocument/2006/relationships/tags" Target="../tags/tag8.xml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9.mp4"/><Relationship Id="rId2" Type="http://schemas.openxmlformats.org/officeDocument/2006/relationships/tags" Target="../tags/tag9.xml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MY" dirty="0" smtClean="0"/>
              <a:t>MACHINE LEARNING</a:t>
            </a:r>
            <a:endParaRPr lang="en-MY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MY" dirty="0" smtClean="0"/>
              <a:t>PART II</a:t>
            </a:r>
            <a:endParaRPr lang="en-MY" dirty="0"/>
          </a:p>
        </p:txBody>
      </p:sp>
      <p:pic>
        <p:nvPicPr>
          <p:cNvPr id="4" name="tmp5E1F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58.2675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01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34"/>
    </mc:Choice>
    <mc:Fallback xmlns="">
      <p:transition spd="slow" advTm="124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Unsupervised Learning -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MY" dirty="0"/>
              <a:t>Common clustering algorithms include:</a:t>
            </a:r>
          </a:p>
          <a:p>
            <a:pPr lvl="1"/>
            <a:r>
              <a:rPr lang="en-MY" b="1" dirty="0">
                <a:solidFill>
                  <a:schemeClr val="bg1"/>
                </a:solidFill>
              </a:rPr>
              <a:t>Hierarchical clustering</a:t>
            </a:r>
            <a:r>
              <a:rPr lang="en-MY" dirty="0"/>
              <a:t>: builds a multilevel hierarchy of clusters by creating a cluster tree</a:t>
            </a:r>
          </a:p>
          <a:p>
            <a:pPr lvl="1"/>
            <a:r>
              <a:rPr lang="en-MY" b="1" dirty="0">
                <a:solidFill>
                  <a:schemeClr val="bg1"/>
                </a:solidFill>
              </a:rPr>
              <a:t>k-Means clustering</a:t>
            </a:r>
            <a:r>
              <a:rPr lang="en-MY" dirty="0"/>
              <a:t>: partitions data into k distinct clusters based on distance to the centroid of a cluster</a:t>
            </a:r>
          </a:p>
          <a:p>
            <a:pPr lvl="1"/>
            <a:r>
              <a:rPr lang="en-MY" b="1" dirty="0">
                <a:solidFill>
                  <a:schemeClr val="bg1"/>
                </a:solidFill>
              </a:rPr>
              <a:t>Gaussian mixture models</a:t>
            </a:r>
            <a:r>
              <a:rPr lang="en-MY" dirty="0"/>
              <a:t>: models clusters as a mixture of multivariate normal density components</a:t>
            </a:r>
          </a:p>
          <a:p>
            <a:pPr lvl="1"/>
            <a:r>
              <a:rPr lang="en-MY" b="1" dirty="0">
                <a:solidFill>
                  <a:schemeClr val="bg1"/>
                </a:solidFill>
              </a:rPr>
              <a:t>Self-organizing maps</a:t>
            </a:r>
            <a:r>
              <a:rPr lang="en-MY" dirty="0"/>
              <a:t>: uses neural networks that learn the topology and distribution of the data</a:t>
            </a:r>
          </a:p>
          <a:p>
            <a:pPr lvl="1"/>
            <a:r>
              <a:rPr lang="en-MY" b="1" dirty="0">
                <a:solidFill>
                  <a:schemeClr val="bg1"/>
                </a:solidFill>
              </a:rPr>
              <a:t>Hidden Markov models</a:t>
            </a:r>
            <a:r>
              <a:rPr lang="en-MY" dirty="0"/>
              <a:t>: uses observed data to recover the sequence of states</a:t>
            </a:r>
          </a:p>
          <a:p>
            <a:endParaRPr lang="en-MY" dirty="0"/>
          </a:p>
        </p:txBody>
      </p:sp>
      <p:pic>
        <p:nvPicPr>
          <p:cNvPr id="5" name="tmpD006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43.1995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20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429"/>
    </mc:Choice>
    <mc:Fallback xmlns="">
      <p:transition spd="slow" advTm="704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/>
          <p:cNvSpPr/>
          <p:nvPr/>
        </p:nvSpPr>
        <p:spPr>
          <a:xfrm>
            <a:off x="1871932" y="1190445"/>
            <a:ext cx="7392838" cy="424419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8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BREAK</a:t>
            </a:r>
            <a:endParaRPr lang="en-MY" sz="8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tmpB127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14.4195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33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739"/>
    </mc:Choice>
    <mc:Fallback>
      <p:transition spd="slow" advTm="227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The answer for Quick Quiz…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MY" sz="4800" b="1" dirty="0" smtClean="0"/>
              <a:t>SUPERVISED LEARNING</a:t>
            </a:r>
          </a:p>
          <a:p>
            <a:pPr marL="0" indent="0" algn="ctr">
              <a:buNone/>
            </a:pPr>
            <a:endParaRPr lang="en-MY" b="1" dirty="0"/>
          </a:p>
          <a:p>
            <a:pPr marL="0" indent="0" algn="ctr">
              <a:buNone/>
            </a:pPr>
            <a:r>
              <a:rPr lang="en-MY" dirty="0" smtClean="0"/>
              <a:t>…because your goal is to predict a </a:t>
            </a:r>
            <a:r>
              <a:rPr lang="en-MY" u="sng" dirty="0" smtClean="0"/>
              <a:t>specific outcome</a:t>
            </a:r>
            <a:r>
              <a:rPr lang="en-MY" dirty="0" smtClean="0"/>
              <a:t> (namely survival for each passenger.</a:t>
            </a:r>
            <a:endParaRPr lang="en-MY" dirty="0"/>
          </a:p>
        </p:txBody>
      </p:sp>
      <p:pic>
        <p:nvPicPr>
          <p:cNvPr id="5" name="tmpDA7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51.933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68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48"/>
    </mc:Choice>
    <mc:Fallback xmlns="">
      <p:transition spd="slow" advTm="281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Supervised Learning - Classification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MY" dirty="0"/>
              <a:t>F</a:t>
            </a:r>
            <a:r>
              <a:rPr lang="en-MY" dirty="0" smtClean="0"/>
              <a:t>or </a:t>
            </a:r>
            <a:r>
              <a:rPr lang="en-MY" dirty="0"/>
              <a:t>categorical response values, where the data can be separated into specific “classes”</a:t>
            </a:r>
            <a:r>
              <a:rPr lang="en-US" altLang="en-US" dirty="0" smtClean="0"/>
              <a:t>.</a:t>
            </a:r>
            <a:endParaRPr lang="en-US" altLang="en-US" dirty="0"/>
          </a:p>
          <a:p>
            <a:r>
              <a:rPr lang="en-MY" dirty="0"/>
              <a:t>S</a:t>
            </a:r>
            <a:r>
              <a:rPr lang="en-MY" dirty="0" smtClean="0"/>
              <a:t>upervised </a:t>
            </a:r>
            <a:r>
              <a:rPr lang="en-MY" dirty="0"/>
              <a:t>learning algorithm seeks to build a model that can </a:t>
            </a:r>
            <a:r>
              <a:rPr lang="en-MY" dirty="0" smtClean="0"/>
              <a:t>make </a:t>
            </a:r>
            <a:r>
              <a:rPr lang="en-MY" dirty="0"/>
              <a:t>predictions of the response values for a new dataset</a:t>
            </a:r>
            <a:r>
              <a:rPr lang="en-US" altLang="en-US" dirty="0" smtClean="0"/>
              <a:t>.</a:t>
            </a:r>
          </a:p>
          <a:p>
            <a:r>
              <a:rPr lang="en-MY" dirty="0"/>
              <a:t>Common classification algorithms include:</a:t>
            </a:r>
          </a:p>
          <a:p>
            <a:pPr lvl="1"/>
            <a:r>
              <a:rPr lang="en-MY" dirty="0"/>
              <a:t>Support vector machines (SVM)</a:t>
            </a:r>
          </a:p>
          <a:p>
            <a:pPr lvl="1"/>
            <a:r>
              <a:rPr lang="en-MY" dirty="0"/>
              <a:t>Neural networks</a:t>
            </a:r>
          </a:p>
          <a:p>
            <a:pPr lvl="1"/>
            <a:r>
              <a:rPr lang="en-MY" dirty="0"/>
              <a:t>Naïve Bayes classifier</a:t>
            </a:r>
          </a:p>
          <a:p>
            <a:pPr lvl="1"/>
            <a:r>
              <a:rPr lang="en-MY" dirty="0"/>
              <a:t>Decision trees</a:t>
            </a:r>
          </a:p>
          <a:p>
            <a:pPr lvl="1"/>
            <a:r>
              <a:rPr lang="en-MY" dirty="0"/>
              <a:t>Discriminant analysis</a:t>
            </a:r>
          </a:p>
          <a:p>
            <a:pPr lvl="1"/>
            <a:r>
              <a:rPr lang="en-MY" dirty="0"/>
              <a:t>Nearest </a:t>
            </a:r>
            <a:r>
              <a:rPr lang="en-MY" dirty="0" err="1"/>
              <a:t>neighbors</a:t>
            </a:r>
            <a:r>
              <a:rPr lang="en-MY" dirty="0"/>
              <a:t> (</a:t>
            </a:r>
            <a:r>
              <a:rPr lang="en-MY" i="1" dirty="0" err="1"/>
              <a:t>k</a:t>
            </a:r>
            <a:r>
              <a:rPr lang="en-MY" dirty="0" err="1"/>
              <a:t>NN</a:t>
            </a:r>
            <a:r>
              <a:rPr lang="en-MY" dirty="0"/>
              <a:t>)</a:t>
            </a:r>
          </a:p>
          <a:p>
            <a:endParaRPr lang="en-MY" dirty="0"/>
          </a:p>
        </p:txBody>
      </p:sp>
      <p:pic>
        <p:nvPicPr>
          <p:cNvPr id="5" name="tmpFA87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37.866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54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555"/>
    </mc:Choice>
    <mc:Fallback xmlns="">
      <p:transition spd="slow" advTm="965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Supervised Learning - Classification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44" y="2369662"/>
            <a:ext cx="1146175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44" y="3735308"/>
            <a:ext cx="889000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44" y="4928024"/>
            <a:ext cx="1103312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5875846"/>
            <a:ext cx="12192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4035424" y="3851732"/>
            <a:ext cx="72390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lang="en-US" altLang="en-US" sz="2800" dirty="0"/>
              <a:t>Supervised learning: given labeled examples</a:t>
            </a:r>
          </a:p>
        </p:txBody>
      </p:sp>
      <p:sp>
        <p:nvSpPr>
          <p:cNvPr id="9" name="TextBox 2"/>
          <p:cNvSpPr txBox="1">
            <a:spLocks noChangeArrowheads="1"/>
          </p:cNvSpPr>
          <p:nvPr/>
        </p:nvSpPr>
        <p:spPr bwMode="auto">
          <a:xfrm>
            <a:off x="2190210" y="1928318"/>
            <a:ext cx="106311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lang="en-US" altLang="en-US" sz="32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auto">
          <a:xfrm>
            <a:off x="2422990" y="2931637"/>
            <a:ext cx="733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apple</a:t>
            </a:r>
            <a:endParaRPr lang="en-US" altLang="en-US" baseline="-25000">
              <a:solidFill>
                <a:schemeClr val="bg1"/>
              </a:solidFill>
            </a:endParaRPr>
          </a:p>
        </p:txBody>
      </p:sp>
      <p:sp>
        <p:nvSpPr>
          <p:cNvPr id="11" name="TextBox 13"/>
          <p:cNvSpPr txBox="1">
            <a:spLocks noChangeArrowheads="1"/>
          </p:cNvSpPr>
          <p:nvPr/>
        </p:nvSpPr>
        <p:spPr bwMode="auto">
          <a:xfrm>
            <a:off x="2355056" y="3851732"/>
            <a:ext cx="7334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apple</a:t>
            </a:r>
            <a:endParaRPr lang="en-US" altLang="en-US" baseline="-25000" dirty="0">
              <a:solidFill>
                <a:schemeClr val="bg1"/>
              </a:solidFill>
            </a:endParaRPr>
          </a:p>
        </p:txBody>
      </p:sp>
      <p:sp>
        <p:nvSpPr>
          <p:cNvPr id="12" name="TextBox 14"/>
          <p:cNvSpPr txBox="1">
            <a:spLocks noChangeArrowheads="1"/>
          </p:cNvSpPr>
          <p:nvPr/>
        </p:nvSpPr>
        <p:spPr bwMode="auto">
          <a:xfrm>
            <a:off x="2295854" y="4993112"/>
            <a:ext cx="8969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banana</a:t>
            </a:r>
            <a:endParaRPr lang="en-US" altLang="en-US" baseline="-25000">
              <a:solidFill>
                <a:schemeClr val="bg1"/>
              </a:solidFill>
            </a:endParaRPr>
          </a:p>
        </p:txBody>
      </p:sp>
      <p:sp>
        <p:nvSpPr>
          <p:cNvPr id="13" name="TextBox 15"/>
          <p:cNvSpPr txBox="1">
            <a:spLocks noChangeArrowheads="1"/>
          </p:cNvSpPr>
          <p:nvPr/>
        </p:nvSpPr>
        <p:spPr bwMode="auto">
          <a:xfrm>
            <a:off x="2321719" y="6005787"/>
            <a:ext cx="8969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banana</a:t>
            </a:r>
            <a:endParaRPr lang="en-US" altLang="en-US" baseline="-25000" dirty="0">
              <a:solidFill>
                <a:schemeClr val="bg1"/>
              </a:solidFill>
            </a:endParaRPr>
          </a:p>
        </p:txBody>
      </p:sp>
      <p:sp>
        <p:nvSpPr>
          <p:cNvPr id="14" name="TextBox 17"/>
          <p:cNvSpPr txBox="1">
            <a:spLocks noChangeArrowheads="1"/>
          </p:cNvSpPr>
          <p:nvPr/>
        </p:nvSpPr>
        <p:spPr bwMode="auto">
          <a:xfrm>
            <a:off x="4035424" y="3081338"/>
            <a:ext cx="62587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lang="en-US" altLang="en-US" sz="2800" dirty="0"/>
              <a:t>Classification: a finite set of labels</a:t>
            </a:r>
          </a:p>
        </p:txBody>
      </p:sp>
      <p:pic>
        <p:nvPicPr>
          <p:cNvPr id="3" name="tmp3C7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48.3877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221"/>
    </mc:Choice>
    <mc:Fallback xmlns="">
      <p:transition spd="slow" advTm="512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Supervised Learning - Regression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882772"/>
          </a:xfrm>
        </p:spPr>
        <p:txBody>
          <a:bodyPr>
            <a:normAutofit fontScale="92500" lnSpcReduction="10000"/>
          </a:bodyPr>
          <a:lstStyle/>
          <a:p>
            <a:r>
              <a:rPr lang="en-MY" dirty="0"/>
              <a:t>T</a:t>
            </a:r>
            <a:r>
              <a:rPr lang="en-MY" dirty="0" smtClean="0"/>
              <a:t>arget</a:t>
            </a:r>
            <a:r>
              <a:rPr lang="en-MY" dirty="0"/>
              <a:t> variables in regression must be </a:t>
            </a:r>
            <a:r>
              <a:rPr lang="en-MY" dirty="0" smtClean="0">
                <a:solidFill>
                  <a:schemeClr val="bg1"/>
                </a:solidFill>
              </a:rPr>
              <a:t>continuous</a:t>
            </a:r>
            <a:r>
              <a:rPr lang="en-MY" dirty="0" smtClean="0"/>
              <a:t>.</a:t>
            </a:r>
          </a:p>
          <a:p>
            <a:r>
              <a:rPr lang="en-MY" dirty="0"/>
              <a:t>R</a:t>
            </a:r>
            <a:r>
              <a:rPr lang="en-MY" dirty="0" smtClean="0"/>
              <a:t>egression </a:t>
            </a:r>
            <a:r>
              <a:rPr lang="en-MY" dirty="0"/>
              <a:t>has less or even no emphasis on </a:t>
            </a:r>
            <a:endParaRPr lang="en-MY" dirty="0" smtClean="0"/>
          </a:p>
          <a:p>
            <a:pPr lvl="1"/>
            <a:r>
              <a:rPr lang="en-MY" dirty="0" smtClean="0"/>
              <a:t>using </a:t>
            </a:r>
            <a:r>
              <a:rPr lang="en-MY" dirty="0"/>
              <a:t>probability to describe the random variation between the predictor and the </a:t>
            </a:r>
            <a:r>
              <a:rPr lang="en-MY" dirty="0" smtClean="0"/>
              <a:t>target.</a:t>
            </a:r>
          </a:p>
          <a:p>
            <a:pPr lvl="1"/>
            <a:r>
              <a:rPr lang="en-MY" dirty="0" smtClean="0"/>
              <a:t>providing</a:t>
            </a:r>
            <a:r>
              <a:rPr lang="en-MY" dirty="0"/>
              <a:t> interpretable relationships between the predictors and targets</a:t>
            </a:r>
            <a:r>
              <a:rPr lang="en-MY" dirty="0" smtClean="0"/>
              <a:t>.</a:t>
            </a:r>
          </a:p>
          <a:p>
            <a:r>
              <a:rPr lang="en-MY" dirty="0"/>
              <a:t>Common </a:t>
            </a:r>
            <a:r>
              <a:rPr lang="en-MY" dirty="0" smtClean="0"/>
              <a:t>regression </a:t>
            </a:r>
            <a:r>
              <a:rPr lang="en-MY" dirty="0"/>
              <a:t>algorithms include:</a:t>
            </a:r>
          </a:p>
          <a:p>
            <a:pPr lvl="1"/>
            <a:r>
              <a:rPr lang="en-MY" dirty="0" smtClean="0"/>
              <a:t>Ordinary Least Squares Regression (OLSR)</a:t>
            </a:r>
          </a:p>
          <a:p>
            <a:pPr lvl="1"/>
            <a:r>
              <a:rPr lang="en-MY" dirty="0" smtClean="0"/>
              <a:t>Linear Regression</a:t>
            </a:r>
          </a:p>
          <a:p>
            <a:pPr lvl="1"/>
            <a:r>
              <a:rPr lang="en-MY" dirty="0" smtClean="0"/>
              <a:t>Logistic Regression</a:t>
            </a:r>
          </a:p>
          <a:p>
            <a:pPr lvl="1"/>
            <a:r>
              <a:rPr lang="en-MY" dirty="0" smtClean="0"/>
              <a:t>Stepwise Regression</a:t>
            </a:r>
          </a:p>
          <a:p>
            <a:pPr lvl="1"/>
            <a:r>
              <a:rPr lang="en-MY" dirty="0" smtClean="0"/>
              <a:t>Multivariate Adaptive Regression Splines (MARS)</a:t>
            </a:r>
          </a:p>
          <a:p>
            <a:pPr lvl="1"/>
            <a:r>
              <a:rPr lang="en-MY" dirty="0" smtClean="0"/>
              <a:t>Locally Estimated Scatterplot Smoothing (LOESS)</a:t>
            </a:r>
            <a:endParaRPr lang="en-MY" dirty="0"/>
          </a:p>
        </p:txBody>
      </p:sp>
      <p:pic>
        <p:nvPicPr>
          <p:cNvPr id="4" name="tmpE4F3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50.895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59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525"/>
    </mc:Choice>
    <mc:Fallback xmlns="">
      <p:transition spd="slow" advTm="63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Supervised Learning - </a:t>
            </a:r>
            <a:r>
              <a:rPr lang="en-MY" dirty="0" smtClean="0"/>
              <a:t>Regression</a:t>
            </a:r>
            <a:endParaRPr lang="en-MY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44" y="2369662"/>
            <a:ext cx="1146175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44" y="3735308"/>
            <a:ext cx="889000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44" y="4928024"/>
            <a:ext cx="1103312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5875846"/>
            <a:ext cx="12192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4035424" y="3851732"/>
            <a:ext cx="72390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lang="en-US" altLang="en-US" sz="2800" dirty="0"/>
              <a:t>Supervised learning: given labeled examples</a:t>
            </a:r>
          </a:p>
        </p:txBody>
      </p:sp>
      <p:sp>
        <p:nvSpPr>
          <p:cNvPr id="9" name="TextBox 2"/>
          <p:cNvSpPr txBox="1">
            <a:spLocks noChangeArrowheads="1"/>
          </p:cNvSpPr>
          <p:nvPr/>
        </p:nvSpPr>
        <p:spPr bwMode="auto">
          <a:xfrm>
            <a:off x="2190210" y="1928318"/>
            <a:ext cx="106311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lang="en-US" altLang="en-US" sz="32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auto">
          <a:xfrm>
            <a:off x="2422990" y="2931637"/>
            <a:ext cx="5661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lang="en-US" altLang="en-US" dirty="0" smtClean="0">
                <a:solidFill>
                  <a:schemeClr val="bg1"/>
                </a:solidFill>
              </a:rPr>
              <a:t>-4.5</a:t>
            </a:r>
            <a:endParaRPr lang="en-US" altLang="en-US" baseline="-25000" dirty="0">
              <a:solidFill>
                <a:schemeClr val="bg1"/>
              </a:solidFill>
            </a:endParaRPr>
          </a:p>
        </p:txBody>
      </p:sp>
      <p:sp>
        <p:nvSpPr>
          <p:cNvPr id="11" name="TextBox 13"/>
          <p:cNvSpPr txBox="1">
            <a:spLocks noChangeArrowheads="1"/>
          </p:cNvSpPr>
          <p:nvPr/>
        </p:nvSpPr>
        <p:spPr bwMode="auto">
          <a:xfrm>
            <a:off x="2355056" y="3851732"/>
            <a:ext cx="6158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lang="en-US" altLang="en-US" dirty="0" smtClean="0">
                <a:solidFill>
                  <a:schemeClr val="bg1"/>
                </a:solidFill>
              </a:rPr>
              <a:t>10.1</a:t>
            </a:r>
            <a:endParaRPr lang="en-US" altLang="en-US" baseline="-25000" dirty="0">
              <a:solidFill>
                <a:schemeClr val="bg1"/>
              </a:solidFill>
            </a:endParaRPr>
          </a:p>
        </p:txBody>
      </p:sp>
      <p:sp>
        <p:nvSpPr>
          <p:cNvPr id="12" name="TextBox 14"/>
          <p:cNvSpPr txBox="1">
            <a:spLocks noChangeArrowheads="1"/>
          </p:cNvSpPr>
          <p:nvPr/>
        </p:nvSpPr>
        <p:spPr bwMode="auto">
          <a:xfrm>
            <a:off x="2418375" y="4957528"/>
            <a:ext cx="4892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lang="en-US" altLang="en-US" dirty="0" smtClean="0">
                <a:solidFill>
                  <a:schemeClr val="bg1"/>
                </a:solidFill>
              </a:rPr>
              <a:t>3.2</a:t>
            </a:r>
            <a:endParaRPr lang="en-US" altLang="en-US" baseline="-25000" dirty="0">
              <a:solidFill>
                <a:schemeClr val="bg1"/>
              </a:solidFill>
            </a:endParaRPr>
          </a:p>
        </p:txBody>
      </p:sp>
      <p:sp>
        <p:nvSpPr>
          <p:cNvPr id="14" name="TextBox 17"/>
          <p:cNvSpPr txBox="1">
            <a:spLocks noChangeArrowheads="1"/>
          </p:cNvSpPr>
          <p:nvPr/>
        </p:nvSpPr>
        <p:spPr bwMode="auto">
          <a:xfrm>
            <a:off x="4035424" y="3081338"/>
            <a:ext cx="62587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r>
              <a:rPr lang="en-US" altLang="en-US" sz="2800" dirty="0"/>
              <a:t>Regression: label is real-valued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2393005" y="6038842"/>
            <a:ext cx="4892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lang="en-US" altLang="en-US" dirty="0" smtClean="0">
                <a:solidFill>
                  <a:schemeClr val="bg1"/>
                </a:solidFill>
              </a:rPr>
              <a:t>4.3</a:t>
            </a:r>
            <a:endParaRPr lang="en-US" altLang="en-US" baseline="-25000" dirty="0">
              <a:solidFill>
                <a:schemeClr val="bg1"/>
              </a:solidFill>
            </a:endParaRPr>
          </a:p>
        </p:txBody>
      </p:sp>
      <p:pic>
        <p:nvPicPr>
          <p:cNvPr id="3" name="tmp43D0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62.367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5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16"/>
    </mc:Choice>
    <mc:Fallback xmlns="">
      <p:transition spd="slow" advTm="289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How does machine learning work?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 smtClean="0"/>
              <a:t>High-level steps of </a:t>
            </a:r>
            <a:r>
              <a:rPr lang="en-MY" dirty="0" smtClean="0">
                <a:solidFill>
                  <a:schemeClr val="bg1"/>
                </a:solidFill>
              </a:rPr>
              <a:t>supervised learning</a:t>
            </a:r>
            <a:r>
              <a:rPr lang="en-MY" dirty="0" smtClean="0"/>
              <a:t>:</a:t>
            </a:r>
          </a:p>
          <a:p>
            <a:endParaRPr lang="en-MY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MY" dirty="0" smtClean="0"/>
              <a:t>First, train a machine learning model using labelled data.</a:t>
            </a:r>
          </a:p>
          <a:p>
            <a:pPr lvl="2"/>
            <a:r>
              <a:rPr lang="en-MY" dirty="0" smtClean="0"/>
              <a:t>“</a:t>
            </a:r>
            <a:r>
              <a:rPr lang="en-MY" dirty="0"/>
              <a:t>L</a:t>
            </a:r>
            <a:r>
              <a:rPr lang="en-MY" dirty="0" smtClean="0"/>
              <a:t>abelled data” has been labelled with the outcome.</a:t>
            </a:r>
          </a:p>
          <a:p>
            <a:pPr lvl="2"/>
            <a:r>
              <a:rPr lang="en-MY" dirty="0" smtClean="0"/>
              <a:t>Machine learning model learns the relationship between the attributes of the data and its outcome.</a:t>
            </a:r>
            <a:endParaRPr lang="en-MY" dirty="0"/>
          </a:p>
        </p:txBody>
      </p:sp>
      <p:pic>
        <p:nvPicPr>
          <p:cNvPr id="5" name="tmp8225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60.3219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40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284"/>
    </mc:Choice>
    <mc:Fallback xmlns="">
      <p:transition spd="slow" advTm="45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How does machine learning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829021"/>
          </a:xfrm>
        </p:spPr>
        <p:txBody>
          <a:bodyPr/>
          <a:lstStyle/>
          <a:p>
            <a:pPr marL="914400" lvl="1" indent="-457200">
              <a:buFont typeface="+mj-lt"/>
              <a:buAutoNum type="arabicPeriod" startAt="2"/>
            </a:pPr>
            <a:r>
              <a:rPr lang="en-MY" dirty="0" smtClean="0"/>
              <a:t>Then, make predictions on new data for which the label is unknown</a:t>
            </a:r>
            <a:endParaRPr lang="en-MY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862" y="2816508"/>
            <a:ext cx="4428001" cy="29520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77449" y="5879445"/>
            <a:ext cx="9613861" cy="829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MY" dirty="0" smtClean="0"/>
              <a:t>The primary goal of supervised learning is to build a model that “generalizes”. It accurately predicts the future rather than the past!</a:t>
            </a:r>
            <a:endParaRPr lang="en-MY" dirty="0"/>
          </a:p>
        </p:txBody>
      </p:sp>
      <p:pic>
        <p:nvPicPr>
          <p:cNvPr id="6" name="tmpA3F2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36.3151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9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665"/>
    </mc:Choice>
    <mc:Fallback xmlns="">
      <p:transition spd="slow" advTm="72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Unsupervised Learning - Clustering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/>
              <a:t>Given a set of data points, each having a set of attributes, and a </a:t>
            </a:r>
            <a:r>
              <a:rPr lang="en-US" altLang="en-US" sz="2800" dirty="0">
                <a:solidFill>
                  <a:schemeClr val="bg1"/>
                </a:solidFill>
              </a:rPr>
              <a:t>similarity measure </a:t>
            </a:r>
            <a:r>
              <a:rPr lang="en-US" altLang="en-US" sz="2800" dirty="0"/>
              <a:t>among them, find clusters such that</a:t>
            </a:r>
          </a:p>
          <a:p>
            <a:pPr lvl="1"/>
            <a:r>
              <a:rPr lang="en-US" altLang="en-US" dirty="0"/>
              <a:t>data points in one cluster are more similar to one another</a:t>
            </a:r>
          </a:p>
          <a:p>
            <a:pPr lvl="1"/>
            <a:r>
              <a:rPr lang="en-US" altLang="en-US" dirty="0"/>
              <a:t>data points in separate clusters are less similar to one another.</a:t>
            </a:r>
          </a:p>
          <a:p>
            <a:r>
              <a:rPr lang="en-US" altLang="en-US" sz="2800" dirty="0"/>
              <a:t>Similarity measures</a:t>
            </a:r>
          </a:p>
          <a:p>
            <a:pPr lvl="1"/>
            <a:r>
              <a:rPr lang="en-US" altLang="en-US" dirty="0"/>
              <a:t>Euclidean distance if attributes are continuous</a:t>
            </a:r>
          </a:p>
          <a:p>
            <a:endParaRPr lang="en-MY" dirty="0"/>
          </a:p>
        </p:txBody>
      </p:sp>
      <p:pic>
        <p:nvPicPr>
          <p:cNvPr id="6" name="tmp92F5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58.0725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860"/>
    </mc:Choice>
    <mc:Fallback xmlns="">
      <p:transition spd="slow" advTm="112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2434|recordLength=12492|start=0|end=12434|audioFormat={00001610-0000-0010-8000-00AA00389B71}|audioRate=44100|muted=false|volume=0.8|fadeIn=0|fadeOut=0|videoFormat={34363248-0000-0010-8000-00AA00389B71}|videoRate=15|videoWidth=256|videoHeight=25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70429|recordLength=70472|start=0|end=70429|audioFormat={00001610-0000-0010-8000-00AA00389B71}|audioRate=44100|muted=false|volume=0.8|fadeIn=0|fadeOut=0|videoFormat={34363248-0000-0010-8000-00AA00389B71}|videoRate=15|videoWidth=256|videoHeight=25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22741|recordLength=22755|start=0|end=22741|audioFormat={00001610-0000-0010-8000-00AA00389B71}|audioRate=44100|muted=false|volume=0.8|fadeIn=0|fadeOut=0|videoFormat={34363248-0000-0010-8000-00AA00389B71}|videoRate=15|videoWidth=256|videoHeight=25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28148|recordLength=28199|start=0|end=28148|audioFormat={00001610-0000-0010-8000-00AA00389B71}|audioRate=44100|muted=false|volume=0.8|fadeIn=0|fadeOut=0|videoFormat={34363248-0000-0010-8000-00AA00389B71}|videoRate=15|videoWidth=256|videoHeight=25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96562|recordLength=96599|start=0|end=96562|audioFormat={00001610-0000-0010-8000-00AA00389B71}|audioRate=44100|muted=false|volume=0.8|fadeIn=0|fadeOut=0|videoFormat={34363248-0000-0010-8000-00AA00389B71}|videoRate=15|videoWidth=256|videoHeight=25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51221|recordLength=51269|start=0|end=51221|audioFormat={00001610-0000-0010-8000-00AA00389B71}|audioRate=44100|muted=false|volume=0.8|fadeIn=0|fadeOut=0|videoFormat={34363248-0000-0010-8000-00AA00389B71}|videoRate=15|videoWidth=256|videoHeight=25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63525|recordLength=63575|start=0|end=63525|audioFormat={00001610-0000-0010-8000-00AA00389B71}|audioRate=44100|muted=false|volume=0.8|fadeIn=0|fadeOut=0|videoFormat={34363248-0000-0010-8000-00AA00389B71}|videoRate=15|videoWidth=256|videoHeight=25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28916|recordLength=28978|start=0|end=28916|audioFormat={00001610-0000-0010-8000-00AA00389B71}|audioRate=44100|muted=false|volume=0.8|fadeIn=0|fadeOut=0|videoFormat={34363248-0000-0010-8000-00AA00389B71}|videoRate=15|videoWidth=256|videoHeight=25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45288|recordLength=45348|start=0|end=45288|audioFormat={00001610-0000-0010-8000-00AA00389B71}|audioRate=44100|muted=false|volume=0.8|fadeIn=0|fadeOut=0|videoFormat={34363248-0000-0010-8000-00AA00389B71}|videoRate=15|videoWidth=256|videoHeight=25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72665|recordLength=72701|start=0|end=72665|audioFormat={00001610-0000-0010-8000-00AA00389B71}|audioRate=44100|muted=false|volume=0.8|fadeIn=0|fadeOut=0|videoFormat={34363248-0000-0010-8000-00AA00389B71}|videoRate=15|videoWidth=256|videoHeight=25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12860|recordLength=112918|start=0|end=112860|audioFormat={00001610-0000-0010-8000-00AA00389B71}|audioRate=44100|muted=false|volume=0.8|fadeIn=0|fadeOut=0|videoFormat={34363248-0000-0010-8000-00AA00389B71}|videoRate=15|videoWidth=256|videoHeight=256"/>
</p:tagLst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850</TotalTime>
  <Words>382</Words>
  <Application>Microsoft Office PowerPoint</Application>
  <PresentationFormat>Widescreen</PresentationFormat>
  <Paragraphs>67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Trebuchet MS</vt:lpstr>
      <vt:lpstr>Tw Cen MT</vt:lpstr>
      <vt:lpstr>Berlin</vt:lpstr>
      <vt:lpstr>MACHINE LEARNING</vt:lpstr>
      <vt:lpstr>The answer for Quick Quiz…</vt:lpstr>
      <vt:lpstr>Supervised Learning - Classification</vt:lpstr>
      <vt:lpstr>Supervised Learning - Classification</vt:lpstr>
      <vt:lpstr>Supervised Learning - Regression</vt:lpstr>
      <vt:lpstr>Supervised Learning - Regression</vt:lpstr>
      <vt:lpstr>How does machine learning work?</vt:lpstr>
      <vt:lpstr>How does machine learning work?</vt:lpstr>
      <vt:lpstr>Unsupervised Learning - Clustering</vt:lpstr>
      <vt:lpstr>Unsupervised Learning - Clustering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Erma Rahayu</dc:creator>
  <cp:lastModifiedBy>Erma Rahayu</cp:lastModifiedBy>
  <cp:revision>20</cp:revision>
  <dcterms:created xsi:type="dcterms:W3CDTF">2016-04-23T23:49:58Z</dcterms:created>
  <dcterms:modified xsi:type="dcterms:W3CDTF">2016-04-26T06:40:32Z</dcterms:modified>
</cp:coreProperties>
</file>